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Amatic SC" panose="020B0604020202020204" charset="-79"/>
      <p:regular r:id="rId16"/>
      <p:bold r:id="rId17"/>
    </p:embeddedFont>
    <p:embeddedFont>
      <p:font typeface="Quicksand" pitchFamily="2" charset="0"/>
      <p:regular r:id="rId18"/>
      <p:bold r:id="rId19"/>
    </p:embeddedFont>
    <p:embeddedFont>
      <p:font typeface="Quicksand Light" pitchFamily="2" charset="0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2" d="100"/>
          <a:sy n="162" d="100"/>
        </p:scale>
        <p:origin x="14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papers-notes-sheets-white-office-308366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smartphone-application-facebook-2995701/" TargetMode="External"/><Relationship Id="rId3" Type="http://schemas.openxmlformats.org/officeDocument/2006/relationships/hyperlink" Target="https://pixabay.com/vectors/smartphone-cell-phone-149622/" TargetMode="External"/><Relationship Id="rId7" Type="http://schemas.openxmlformats.org/officeDocument/2006/relationships/hyperlink" Target="https://pixabay.com/illustrations/browser-web-www-computer-773215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illustrations/pixabay-soon-logo-graphics-design-1987080/" TargetMode="External"/><Relationship Id="rId5" Type="http://schemas.openxmlformats.org/officeDocument/2006/relationships/hyperlink" Target="https://pixabay.com/vectors/clapperboard-cinema-videos-1496440/" TargetMode="External"/><Relationship Id="rId4" Type="http://schemas.openxmlformats.org/officeDocument/2006/relationships/hyperlink" Target="https://pixabay.com/vectors/paint-brush-paint-brush-color-1266212/" TargetMode="External"/><Relationship Id="rId9" Type="http://schemas.openxmlformats.org/officeDocument/2006/relationships/hyperlink" Target="https://pixabay.com/illustrations/instagram-insta-logo-new-images-1675670/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mobile-devices-laptop-website-2017980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copyright-icon-symbol-license-3533368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vectors/sticky-note-note-blank-memo-paper-154504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copyright-icon-symbol-license-3533368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copyright-icon-symbol-license-3533368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vectors/business-coins-commerce-currency-1297925/" TargetMode="External"/><Relationship Id="rId4" Type="http://schemas.openxmlformats.org/officeDocument/2006/relationships/hyperlink" Target="https://pixabay.com/vectors/approved-stamp-approval-quality-29149/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sticky-note-note-blank-memo-paper-154504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magnifying-glass-increase-search-1374389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vectors/carousel-website-page-layout-1684591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Last updated 11-06-21</a:t>
            </a: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9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70815cbfeb_1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70815cbfeb_1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Paper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https://pixabay.com/vectors/papers-notes-sheets-white-office-308366/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Phone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https://pixabay.com/vectors/smartphone-cell-phone-149622/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Paintbrush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https://pixabay.com/vectors/paint-brush-paint-brush-color-1266212/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Clapper board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https://pixabay.com/vectors/clapperboard-cinema-videos-1496440/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Pixabay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https://pixabay.com/illustrations/pixabay-soon-logo-graphics-design-1987080/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Browsers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https://pixabay.com/illustrations/browser-web-www-computer-773215/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Facebook phone: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https://pixabay.com/vectors/smartphone-application-facebook-2995701/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Instagram logo: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https://pixabay.com/illustrations/instagram-insta-logo-new-images-1675670/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553efb3f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553efb3f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Laptop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https://pixabay.com/vectors/mobile-devices-laptop-website-2017980/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Record student responses if possible e.g. on a classroom whiteboard/sticky notes on the wall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Copyright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https://pixabay.com/illustrations/copyright-icon-symbol-license-3533368/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Fair use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https://pixabay.com/vectors/sticky-note-note-blank-memo-paper-154504/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70815cbfeb_1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70815cbfeb_1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Copyright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https://pixabay.com/illustrations/copyright-icon-symbol-license-3533368/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0815cbfeb_1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0815cbfeb_1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Copyright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https://pixabay.com/illustrations/copyright-icon-symbol-license-3533368/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Approved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https://pixabay.com/vectors/approved-stamp-approval-quality-29149/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Coins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https://pixabay.com/vectors/business-coins-commerce-currency-1297925/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0815cbfeb_1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70815cbfeb_1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Fair use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https://pixabay.com/vectors/sticky-note-note-blank-memo-paper-154504/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ea948baa0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ea948baa0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Magnifying glass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https://pixabay.com/illustrations/magnifying-glass-increase-search-1374389/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Web page image: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https://pixabay.com/vectors/carousel-website-page-layout-1684591/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3: Copyright or CopyWRONG?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Year 6 – Creating Media – Web page creation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135" name="Google Shape;135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Are these scenarios copyright or copyWRONG?</a:t>
            </a:r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body" idx="2"/>
          </p:nvPr>
        </p:nvSpPr>
        <p:spPr>
          <a:xfrm>
            <a:off x="346925" y="1168925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Scenarios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Read through the scenarios with your group. Split them into two piles.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 b="1"/>
              <a:t>Right:</a:t>
            </a:r>
            <a:r>
              <a:rPr lang="en-GB"/>
              <a:t> This is ok.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b="1"/>
              <a:t>Wrong:</a:t>
            </a:r>
            <a:r>
              <a:rPr lang="en-GB"/>
              <a:t> This is not ok. </a:t>
            </a:r>
            <a:endParaRPr/>
          </a:p>
        </p:txBody>
      </p:sp>
      <p:pic>
        <p:nvPicPr>
          <p:cNvPr id="137" name="Google Shape;13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9225" y="1168925"/>
            <a:ext cx="3213476" cy="354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/>
              <a:t>Where should you look for pictures to use in your own projects?</a:t>
            </a:r>
            <a:endParaRPr sz="210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45" name="Google Shape;14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50" y="1146775"/>
            <a:ext cx="844475" cy="84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>
            <a:spLocks noGrp="1"/>
          </p:cNvSpPr>
          <p:nvPr>
            <p:ph type="body" idx="2"/>
          </p:nvPr>
        </p:nvSpPr>
        <p:spPr>
          <a:xfrm>
            <a:off x="1089750" y="1289300"/>
            <a:ext cx="46440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Search in your browser, copy, and paste pictures</a:t>
            </a:r>
            <a:endParaRPr sz="1400"/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3474" y="2050651"/>
            <a:ext cx="698100" cy="698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 txBox="1">
            <a:spLocks noGrp="1"/>
          </p:cNvSpPr>
          <p:nvPr>
            <p:ph type="body" idx="2"/>
          </p:nvPr>
        </p:nvSpPr>
        <p:spPr>
          <a:xfrm>
            <a:off x="1089750" y="2120100"/>
            <a:ext cx="46440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Use copyright-free resource banks </a:t>
            </a:r>
            <a:endParaRPr sz="1400"/>
          </a:p>
        </p:txBody>
      </p:sp>
      <p:sp>
        <p:nvSpPr>
          <p:cNvPr id="149" name="Google Shape;149;p19"/>
          <p:cNvSpPr txBox="1">
            <a:spLocks noGrp="1"/>
          </p:cNvSpPr>
          <p:nvPr>
            <p:ph type="body" idx="2"/>
          </p:nvPr>
        </p:nvSpPr>
        <p:spPr>
          <a:xfrm>
            <a:off x="1089750" y="2950900"/>
            <a:ext cx="46440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Create your own images and videos</a:t>
            </a:r>
            <a:endParaRPr sz="1400"/>
          </a:p>
        </p:txBody>
      </p:sp>
      <p:pic>
        <p:nvPicPr>
          <p:cNvPr id="150" name="Google Shape;15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537759">
            <a:off x="6542074" y="2727452"/>
            <a:ext cx="373902" cy="473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85573" y="3203399"/>
            <a:ext cx="436009" cy="37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94138" y="2892048"/>
            <a:ext cx="436002" cy="469994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>
            <a:spLocks noGrp="1"/>
          </p:cNvSpPr>
          <p:nvPr>
            <p:ph type="body" idx="2"/>
          </p:nvPr>
        </p:nvSpPr>
        <p:spPr>
          <a:xfrm>
            <a:off x="1089750" y="3781700"/>
            <a:ext cx="46440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Copy images from social media</a:t>
            </a:r>
            <a:endParaRPr sz="1400"/>
          </a:p>
        </p:txBody>
      </p:sp>
      <p:sp>
        <p:nvSpPr>
          <p:cNvPr id="154" name="Google Shape;154;p19"/>
          <p:cNvSpPr txBox="1">
            <a:spLocks noGrp="1"/>
          </p:cNvSpPr>
          <p:nvPr>
            <p:ph type="body" idx="2"/>
          </p:nvPr>
        </p:nvSpPr>
        <p:spPr>
          <a:xfrm>
            <a:off x="310900" y="1289300"/>
            <a:ext cx="6015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1</a:t>
            </a:r>
            <a:endParaRPr sz="1400"/>
          </a:p>
        </p:txBody>
      </p:sp>
      <p:sp>
        <p:nvSpPr>
          <p:cNvPr id="155" name="Google Shape;155;p19"/>
          <p:cNvSpPr txBox="1">
            <a:spLocks noGrp="1"/>
          </p:cNvSpPr>
          <p:nvPr>
            <p:ph type="body" idx="2"/>
          </p:nvPr>
        </p:nvSpPr>
        <p:spPr>
          <a:xfrm>
            <a:off x="310900" y="2120100"/>
            <a:ext cx="6015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2</a:t>
            </a:r>
            <a:endParaRPr sz="1400"/>
          </a:p>
        </p:txBody>
      </p:sp>
      <p:sp>
        <p:nvSpPr>
          <p:cNvPr id="156" name="Google Shape;156;p19"/>
          <p:cNvSpPr txBox="1">
            <a:spLocks noGrp="1"/>
          </p:cNvSpPr>
          <p:nvPr>
            <p:ph type="body" idx="2"/>
          </p:nvPr>
        </p:nvSpPr>
        <p:spPr>
          <a:xfrm>
            <a:off x="310900" y="2950900"/>
            <a:ext cx="6015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3</a:t>
            </a:r>
            <a:endParaRPr sz="1400"/>
          </a:p>
        </p:txBody>
      </p:sp>
      <p:sp>
        <p:nvSpPr>
          <p:cNvPr id="157" name="Google Shape;157;p19"/>
          <p:cNvSpPr txBox="1">
            <a:spLocks noGrp="1"/>
          </p:cNvSpPr>
          <p:nvPr>
            <p:ph type="body" idx="2"/>
          </p:nvPr>
        </p:nvSpPr>
        <p:spPr>
          <a:xfrm>
            <a:off x="310900" y="3781700"/>
            <a:ext cx="601500" cy="559200"/>
          </a:xfrm>
          <a:prstGeom prst="rect">
            <a:avLst/>
          </a:prstGeom>
          <a:solidFill>
            <a:srgbClr val="494985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</a:rPr>
              <a:t>4</a:t>
            </a:r>
            <a:endParaRPr sz="1400"/>
          </a:p>
        </p:txBody>
      </p:sp>
      <p:pic>
        <p:nvPicPr>
          <p:cNvPr id="158" name="Google Shape;158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70050" y="1289300"/>
            <a:ext cx="1118400" cy="55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70050" y="2120100"/>
            <a:ext cx="1118400" cy="55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70050" y="2950900"/>
            <a:ext cx="1118400" cy="55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70050" y="3781700"/>
            <a:ext cx="1118400" cy="55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994147" y="3727525"/>
            <a:ext cx="436000" cy="442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475838" y="3727525"/>
            <a:ext cx="506375" cy="94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981475" y="4240375"/>
            <a:ext cx="436000" cy="43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4256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say why I should use copyright-free images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find copyright-free images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describe what is meant by the term ‘fair use’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Quicksand Light"/>
              <a:ea typeface="Quicksand Light"/>
              <a:cs typeface="Quicksand Light"/>
              <a:sym typeface="Quicksand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(1 - 3)</a:t>
            </a:r>
            <a:endParaRPr/>
          </a:p>
        </p:txBody>
      </p:sp>
      <p:sp>
        <p:nvSpPr>
          <p:cNvPr id="171" name="Google Shape;171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172" name="Google Shape;172;p2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173" name="Google Shape;173;p20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74" name="Google Shape;174;p20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75" name="Google Shape;17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0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1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considered the ownership and use of images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84" name="Google Shape;184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185" name="Google Shape;185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186" name="Google Shape;186;p21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recognise the need to preview pages</a:t>
            </a:r>
            <a:endParaRPr/>
          </a:p>
        </p:txBody>
      </p:sp>
      <p:sp>
        <p:nvSpPr>
          <p:cNvPr id="187" name="Google Shape;187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consider the ownership and use of images (copyright)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say why I should use copyright-free images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find copyright-free images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describe what is meant by the term ‘fair use’</a:t>
            </a:r>
            <a:endParaRPr/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Quicksand Light"/>
              <a:ea typeface="Quicksand Light"/>
              <a:cs typeface="Quicksand Light"/>
              <a:sym typeface="Quicksand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3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Copyright or copyWRONG?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Where do you get pictures from online? Which places are best?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b="1"/>
              <a:t>Think, write, pair, share</a:t>
            </a:r>
            <a:endParaRPr b="1"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Using pictures online</a:t>
            </a:r>
            <a:endParaRPr/>
          </a:p>
        </p:txBody>
      </p:sp>
      <p:pic>
        <p:nvPicPr>
          <p:cNvPr id="68" name="Google Shape;6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9613" y="1023200"/>
            <a:ext cx="5303774" cy="309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body" idx="1"/>
          </p:nvPr>
        </p:nvSpPr>
        <p:spPr>
          <a:xfrm flipH="1">
            <a:off x="310900" y="1170125"/>
            <a:ext cx="852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Do you know what the terms copyright or fair use mean?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74" name="Google Shape;7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6600" y="1650475"/>
            <a:ext cx="3187501" cy="3177549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Copyright and fair use</a:t>
            </a:r>
            <a:endParaRPr b="0"/>
          </a:p>
        </p:txBody>
      </p:sp>
      <p:sp>
        <p:nvSpPr>
          <p:cNvPr id="76" name="Google Shape;76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78" name="Google Shape;78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13900" y="1742500"/>
            <a:ext cx="2372300" cy="23723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2"/>
          <p:cNvSpPr txBox="1"/>
          <p:nvPr/>
        </p:nvSpPr>
        <p:spPr>
          <a:xfrm>
            <a:off x="310900" y="4327625"/>
            <a:ext cx="3000000" cy="5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Think, pair, share</a:t>
            </a: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80" name="Google Shape;80;p12"/>
          <p:cNvSpPr txBox="1">
            <a:spLocks noGrp="1"/>
          </p:cNvSpPr>
          <p:nvPr>
            <p:ph type="title"/>
          </p:nvPr>
        </p:nvSpPr>
        <p:spPr>
          <a:xfrm>
            <a:off x="4058425" y="2890200"/>
            <a:ext cx="4425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0">
                <a:solidFill>
                  <a:srgbClr val="990000"/>
                </a:solidFill>
                <a:latin typeface="Amatic SC"/>
                <a:ea typeface="Amatic SC"/>
                <a:cs typeface="Amatic SC"/>
                <a:sym typeface="Amatic SC"/>
              </a:rPr>
              <a:t>FAIR USE</a:t>
            </a:r>
            <a:endParaRPr sz="10000">
              <a:solidFill>
                <a:srgbClr val="9900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Copyright</a:t>
            </a:r>
            <a:endParaRPr b="0"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1"/>
          </p:nvPr>
        </p:nvSpPr>
        <p:spPr>
          <a:xfrm>
            <a:off x="310900" y="1023200"/>
            <a:ext cx="852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It is easy to copy, change, or download content from the internet.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Copyright law protects the control you have over the things that you create. It also protects the work of others.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89" name="Google Shape;8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0237" y="2345501"/>
            <a:ext cx="2482525" cy="2482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Copyright</a:t>
            </a:r>
            <a:endParaRPr b="0"/>
          </a:p>
        </p:txBody>
      </p:sp>
      <p:sp>
        <p:nvSpPr>
          <p:cNvPr id="95" name="Google Shape;95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1"/>
          </p:nvPr>
        </p:nvSpPr>
        <p:spPr>
          <a:xfrm>
            <a:off x="310900" y="1023200"/>
            <a:ext cx="852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If you want to use someone else’s work you should: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Ask permission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Give credit to the person who made it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Buy it — if it has a cost attached (e.g. from an online resource library)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98" name="Google Shape;9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46750" y="429150"/>
            <a:ext cx="1575950" cy="157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0552" y="2625275"/>
            <a:ext cx="3886900" cy="220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7800" y="2653300"/>
            <a:ext cx="2589450" cy="21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Fair use</a:t>
            </a:r>
            <a:endParaRPr b="0"/>
          </a:p>
        </p:txBody>
      </p:sp>
      <p:sp>
        <p:nvSpPr>
          <p:cNvPr id="106" name="Google Shape;106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08" name="Google Shape;108;p15"/>
          <p:cNvSpPr txBox="1">
            <a:spLocks noGrp="1"/>
          </p:cNvSpPr>
          <p:nvPr>
            <p:ph type="body" idx="1"/>
          </p:nvPr>
        </p:nvSpPr>
        <p:spPr>
          <a:xfrm>
            <a:off x="310900" y="1023200"/>
            <a:ext cx="852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Sometimes it is possible to copy part of someone’s work.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For example, if you are using part of someone’s content e.g. a picture for your school work — then that’s ok. School children are not expected to pay for images they find online BUT...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You just have to remember:</a:t>
            </a:r>
            <a:endParaRPr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You can only use part of the work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You can’t make money from it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It needs to look completely different in your piece of work than in the original piece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Credit the owner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1512" y="2291175"/>
            <a:ext cx="1576074" cy="1496974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6821438" y="2835500"/>
            <a:ext cx="1576200" cy="47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990000"/>
                </a:solidFill>
                <a:latin typeface="Amatic SC"/>
                <a:ea typeface="Amatic SC"/>
                <a:cs typeface="Amatic SC"/>
                <a:sym typeface="Amatic SC"/>
              </a:rPr>
              <a:t>FAIR USE</a:t>
            </a:r>
            <a:endParaRPr sz="4500">
              <a:solidFill>
                <a:srgbClr val="9900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>
            <a:spLocks noGrp="1"/>
          </p:cNvSpPr>
          <p:nvPr>
            <p:ph type="body" idx="4294967295"/>
          </p:nvPr>
        </p:nvSpPr>
        <p:spPr>
          <a:xfrm>
            <a:off x="315550" y="677325"/>
            <a:ext cx="8511900" cy="384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There are lots of sites that offer copyright-free images like Pixabay.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sp>
        <p:nvSpPr>
          <p:cNvPr id="116" name="Google Shape;116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18" name="Google Shape;118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Finding and saving copyright-free images 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" name="6.2.3.2">
            <a:hlinkClick r:id="" action="ppaction://media"/>
            <a:extLst>
              <a:ext uri="{FF2B5EF4-FFF2-40B4-BE49-F238E27FC236}">
                <a16:creationId xmlns:a16="http://schemas.microsoft.com/office/drawing/2014/main" id="{1ED65EFA-197B-4C6E-B59A-554B2B1AD8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61789" y="1212975"/>
            <a:ext cx="6419421" cy="361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5824" y="1289300"/>
            <a:ext cx="5112352" cy="3538726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Can you find copyright-free images to use on your web page?</a:t>
            </a:r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28" name="Google Shape;12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9650" y="1808025"/>
            <a:ext cx="4133325" cy="21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Microsoft Office PowerPoint</Application>
  <PresentationFormat>On-screen Show (16:9)</PresentationFormat>
  <Paragraphs>118</Paragraphs>
  <Slides>13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Quicksand Light</vt:lpstr>
      <vt:lpstr>Amatic SC</vt:lpstr>
      <vt:lpstr>Quicksand</vt:lpstr>
      <vt:lpstr>NCCE Slides</vt:lpstr>
      <vt:lpstr>Lesson 3: Copyright or CopyWRONG?</vt:lpstr>
      <vt:lpstr>Lesson 3: Copyright or copyWRONG?</vt:lpstr>
      <vt:lpstr>Using pictures online</vt:lpstr>
      <vt:lpstr>Copyright and fair use</vt:lpstr>
      <vt:lpstr>Copyright</vt:lpstr>
      <vt:lpstr>Copyright</vt:lpstr>
      <vt:lpstr>Fair use</vt:lpstr>
      <vt:lpstr>Finding and saving copyright-free images </vt:lpstr>
      <vt:lpstr>Can you find copyright-free images to use on your web page?</vt:lpstr>
      <vt:lpstr>Are these scenarios copyright or copyWRONG?</vt:lpstr>
      <vt:lpstr>Where should you look for pictures to use in your own projects?</vt:lpstr>
      <vt:lpstr>How confident are you? (1 - 3)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3: Copyright or CopyWRONG?</dc:title>
  <cp:lastModifiedBy>Andrew Bush</cp:lastModifiedBy>
  <cp:revision>1</cp:revision>
  <dcterms:modified xsi:type="dcterms:W3CDTF">2021-07-01T16:25:58Z</dcterms:modified>
</cp:coreProperties>
</file>